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986" r:id="rId3"/>
    <p:sldId id="991" r:id="rId4"/>
    <p:sldId id="992" r:id="rId5"/>
    <p:sldId id="1011" r:id="rId6"/>
    <p:sldId id="993" r:id="rId7"/>
    <p:sldId id="994" r:id="rId8"/>
    <p:sldId id="997" r:id="rId9"/>
    <p:sldId id="995" r:id="rId10"/>
    <p:sldId id="1009" r:id="rId11"/>
    <p:sldId id="1010" r:id="rId12"/>
    <p:sldId id="996" r:id="rId13"/>
    <p:sldId id="998" r:id="rId14"/>
    <p:sldId id="1002" r:id="rId15"/>
    <p:sldId id="1012" r:id="rId16"/>
    <p:sldId id="1004" r:id="rId17"/>
    <p:sldId id="1007" r:id="rId18"/>
    <p:sldId id="999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1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She’s my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1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Story time 1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7331"/>
            <a:ext cx="11485848" cy="249299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306888" algn="l"/>
                <a:tab pos="79819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your	A. my	B.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</a:p>
          <a:p>
            <a:pPr hangingPunct="0">
              <a:spcAft>
                <a:spcPts val="0"/>
              </a:spcAft>
              <a:tabLst>
                <a:tab pos="4306888" algn="l"/>
                <a:tab pos="7981950" algn="l"/>
              </a:tabLst>
            </a:pP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6888" algn="l"/>
                <a:tab pos="7981950" algn="l"/>
              </a:tabLst>
            </a:pPr>
            <a:endParaRPr lang="en-US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6888" algn="l"/>
                <a:tab pos="7981950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6888" algn="l"/>
                <a:tab pos="79819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she	A. your	B. he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86022" y="1763006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都是形容词性物主代词；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是指示代词，故选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586022" y="3628181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都是人称代词的主格；而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是形容词性物主代词，故选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136551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309572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552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223448"/>
            <a:ext cx="11485848" cy="2813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ctr" hangingPunct="0">
              <a:lnSpc>
                <a:spcPct val="17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This is my 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brother/cousin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She is cute.</a:t>
            </a:r>
          </a:p>
          <a:p>
            <a:pPr eaLnBrk="1" fontAlgn="ctr" hangingPunct="0">
              <a:lnSpc>
                <a:spcPct val="170000"/>
              </a:lnSpc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fontAlgn="ctr" hangingPunct="0">
              <a:lnSpc>
                <a:spcPct val="170000"/>
              </a:lnSpc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fontAlgn="ctr" hangingPunct="0">
              <a:lnSpc>
                <a:spcPct val="170000"/>
              </a:lnSpc>
              <a:spcAft>
                <a:spcPts val="0"/>
              </a:spcAft>
              <a:tabLst>
                <a:tab pos="4770755" algn="l"/>
              </a:tabLst>
            </a:pP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fontAlgn="ctr" hangingPunct="0">
              <a:lnSpc>
                <a:spcPct val="17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       is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tall/short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我们可以怎样介绍或描述某个人呢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请根据所给图片和提示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从括号里选出合适的单词并抄写在四线三格内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km01.jpg" descr="id:21474906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414686" y="4365104"/>
            <a:ext cx="460866" cy="884535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3574926" y="2537291"/>
            <a:ext cx="1368152" cy="558888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2422798" y="4527927"/>
            <a:ext cx="1224136" cy="558888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98991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根据第三句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她是可爱的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可知，空格处应为一位女性。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brother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哥哥；弟弟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表示男性；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cousin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可表示女性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表姐妹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，符合题意。</a:t>
            </a:r>
            <a:endParaRPr lang="zh-CN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5190" y="2510148"/>
            <a:ext cx="1162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cousin</a:t>
            </a:r>
            <a:endParaRPr lang="zh-CN" altLang="en-US" dirty="0"/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5148418"/>
            <a:ext cx="10414872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由图片可知，男人是高的，故填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short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短的；矮的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82882" y="4489956"/>
            <a:ext cx="683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tall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30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260232"/>
            <a:ext cx="11485848" cy="2970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ctr" hangingPunct="0">
              <a:lnSpc>
                <a:spcPct val="17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Miss/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Wang. She is friendly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友好的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eaLnBrk="1" fontAlgn="ctr" hangingPunct="0">
              <a:lnSpc>
                <a:spcPct val="170000"/>
              </a:lnSpc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fontAlgn="ctr" hangingPunct="0">
              <a:lnSpc>
                <a:spcPct val="170000"/>
              </a:lnSpc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fontAlgn="ctr" hangingPunct="0">
              <a:lnSpc>
                <a:spcPct val="170000"/>
              </a:lnSpc>
              <a:spcAft>
                <a:spcPts val="0"/>
              </a:spcAft>
              <a:tabLst>
                <a:tab pos="4770755" algn="l"/>
              </a:tabLst>
            </a:pP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fontAlgn="ctr" hangingPunct="0">
              <a:lnSpc>
                <a:spcPct val="170000"/>
              </a:lnSpc>
              <a:spcAft>
                <a:spcPts val="0"/>
              </a:spcAft>
              <a:tabLst>
                <a:tab pos="4770755" algn="l"/>
              </a:tabLst>
            </a:pPr>
            <a:endParaRPr lang="en-US" altLang="zh-CN" sz="600" dirty="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fontAlgn="ctr" hangingPunct="0">
              <a:lnSpc>
                <a:spcPct val="17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is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tall/short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dd1.jpg" descr="id:21474906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774726" y="3493755"/>
            <a:ext cx="861060" cy="1015365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3"/>
          <a:stretch>
            <a:fillRect/>
          </a:stretch>
        </p:blipFill>
        <p:spPr>
          <a:xfrm>
            <a:off x="1918742" y="1556792"/>
            <a:ext cx="1224136" cy="558888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3"/>
          <a:stretch>
            <a:fillRect/>
          </a:stretch>
        </p:blipFill>
        <p:spPr>
          <a:xfrm>
            <a:off x="2854846" y="3734208"/>
            <a:ext cx="1224136" cy="558888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442006" y="2125823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根据第二句中的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可知，表示女性的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小姐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44283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由图片可知，男孩是个子矮的，故填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short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025255" y="1511750"/>
            <a:ext cx="9012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Miss</a:t>
            </a:r>
            <a:endParaRPr lang="zh-CN" altLang="en-US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969984" y="3697868"/>
            <a:ext cx="98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short</a:t>
            </a:r>
            <a:endParaRPr lang="zh-CN" altLang="en-US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80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x-2.eps" descr="id:21474924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132856"/>
            <a:ext cx="5380813" cy="149964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25765"/>
            <a:ext cx="11485848" cy="1906740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选出与所给图片相对应的句子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Wang.</a:t>
            </a: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Sun is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tall.</a:t>
            </a: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uncle is tall and I’m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short.</a:t>
            </a: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Kate. She’s my cousin. She’s cute.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06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6996" y="979032"/>
            <a:ext cx="8443227" cy="793784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5663158" y="3140968"/>
            <a:ext cx="69127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000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1</a:t>
            </a:r>
            <a:r>
              <a:rPr lang="en-US" altLang="zh-CN" sz="2000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2000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sz="2000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z="2000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7174" y="2132856"/>
            <a:ext cx="6230652" cy="962109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455246" y="3212976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ea typeface="楷体" panose="02010609060101010101" pitchFamily="49" charset="-122"/>
              </a:rPr>
              <a:t>B</a:t>
            </a:r>
            <a:endParaRPr lang="zh-CN" altLang="en-US" sz="2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182023" y="3222848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ea typeface="楷体" panose="02010609060101010101" pitchFamily="49" charset="-122"/>
              </a:rPr>
              <a:t>D</a:t>
            </a:r>
            <a:endParaRPr lang="zh-CN" altLang="en-US" sz="2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011698" y="3244914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ea typeface="楷体" panose="02010609060101010101" pitchFamily="49" charset="-122"/>
              </a:rPr>
              <a:t>A</a:t>
            </a:r>
            <a:endParaRPr lang="zh-CN" altLang="en-US" sz="2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550182" y="319207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ea typeface="楷体" panose="02010609060101010101" pitchFamily="49" charset="-122"/>
              </a:rPr>
              <a:t>C</a:t>
            </a:r>
            <a:endParaRPr lang="zh-CN" altLang="en-US" sz="2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9998" y="3789040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图片为一位个子高的男人，与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孙先生很高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图片为小女孩，与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这是凯特。她是我的堂妹。她是可爱的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图片为成年女性，与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这是王太太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图片为一高一矮两位男性，与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看！我的叔叔是高的，我是矮的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408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根据所给情景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当你想介绍自己的姑姑给同学认识时，你可以说：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438" algn="l"/>
                <a:tab pos="64563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my aunt.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my uncle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0334" y="23297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42006" y="3440359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用来向他人介绍家人的句型为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“This is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称谓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姑姑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“aunt”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272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78200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干要表达哪吒长得可爱。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哪吒很高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，不符合语境。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哪吒很可爱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，符合语境，故选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438" algn="l"/>
                <a:tab pos="64563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当你看完《哪吒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》电影后，想对朋友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2288" eaLnBrk="1" hangingPunct="0">
              <a:spcAft>
                <a:spcPts val="0"/>
              </a:spcAft>
              <a:tabLst>
                <a:tab pos="4770438" algn="l"/>
                <a:tab pos="64563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说哪吒长得可爱时，你可以说：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770438" algn="l"/>
                <a:tab pos="6456363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Nezha is tall.		B. Nezha is cute.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/>
          <p:nvPr/>
        </p:nvPicPr>
        <p:blipFill>
          <a:blip r:embed="rId2"/>
          <a:stretch>
            <a:fillRect/>
          </a:stretch>
        </p:blipFill>
        <p:spPr>
          <a:xfrm>
            <a:off x="2134766" y="1988840"/>
            <a:ext cx="3509452" cy="57606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44918" y="201425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00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84784"/>
            <a:ext cx="11449272" cy="324036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267765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神话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人物名字的英文表达</a:t>
            </a:r>
            <a:endParaRPr lang="zh-CN" altLang="zh-CN" sz="105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4813" algn="l"/>
                <a:tab pos="5645150" algn="l"/>
                <a:tab pos="9861550" algn="l"/>
              </a:tabLs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嫦娥：</a:t>
            </a:r>
            <a:r>
              <a:rPr lang="en-US" altLang="zh-CN" b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Chang’e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后羿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Houyi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夸父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Kuafu</a:t>
            </a:r>
            <a:endParaRPr lang="zh-CN" altLang="zh-CN" sz="105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4813" algn="l"/>
                <a:tab pos="5645150" algn="l"/>
                <a:tab pos="9861550" algn="l"/>
              </a:tabLs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孙悟空：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Sun </a:t>
            </a:r>
            <a:r>
              <a:rPr lang="en-US" altLang="zh-CN" b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Wukong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唐僧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Tang Seng</a:t>
            </a:r>
            <a:endParaRPr lang="zh-CN" altLang="zh-CN" sz="105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4813" algn="l"/>
                <a:tab pos="5645150" algn="l"/>
                <a:tab pos="9861550" algn="l"/>
              </a:tabLs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猪八戒：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Zhu </a:t>
            </a:r>
            <a:r>
              <a:rPr lang="en-US" altLang="zh-CN" b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Bajie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沙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悟净：</a:t>
            </a:r>
            <a:r>
              <a:rPr lang="en-US" altLang="zh-CN" b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Wujing</a:t>
            </a:r>
            <a:endParaRPr lang="zh-CN" altLang="zh-CN" sz="1050" b="1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E8F6FD"/>
              </a:clrFrom>
              <a:clrTo>
                <a:srgbClr val="E8F6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444" y="1433028"/>
            <a:ext cx="2171612" cy="729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88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438" algn="l"/>
                <a:tab pos="64563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当你想跟王兵的妈妈打招呼时，你可以说：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438" algn="l"/>
                <a:tab pos="64563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Hello,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Wang.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Hello,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Wang.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2350" y="18256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6"/>
          <p:cNvSpPr txBox="1">
            <a:spLocks/>
          </p:cNvSpPr>
          <p:nvPr/>
        </p:nvSpPr>
        <p:spPr bwMode="auto">
          <a:xfrm>
            <a:off x="514014" y="291791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用于已婚女性的姓氏前，意为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太太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用于男性的姓氏前，意为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。王兵的妈妈是女性，故选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11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2034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</a:t>
            </a:r>
            <a:r>
              <a:rPr lang="zh-CN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所给图片和提示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完成对话。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07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6180" y="928297"/>
            <a:ext cx="9897498" cy="700503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055790" y="1763672"/>
            <a:ext cx="3888432" cy="589339"/>
          </a:xfrm>
          <a:prstGeom prst="rect">
            <a:avLst/>
          </a:prstGeom>
        </p:spPr>
      </p:pic>
      <p:pic>
        <p:nvPicPr>
          <p:cNvPr id="5" name="km03.jpg" descr="id:2147490747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227" y="2850709"/>
            <a:ext cx="6335075" cy="2247835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7561654" y="2420888"/>
            <a:ext cx="407816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She is cute.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Thank you.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No. She is my cousin.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Is this your aunt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xd-4.eps" descr="id:2147490754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8682" y="2434248"/>
            <a:ext cx="4171140" cy="268795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342678" y="36209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105062" y="36659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02382" y="43601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521235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根据结尾的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可知，上文应表示赞美，故第三空填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她很可爱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。剩下的两项为一问一答，故第一空填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这是你的姑姑吗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；第二空填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不。她是我的堂姐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43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1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26400" y="1431310"/>
            <a:ext cx="11538590" cy="557530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613528"/>
              </p:ext>
            </p:extLst>
          </p:nvPr>
        </p:nvGraphicFramePr>
        <p:xfrm>
          <a:off x="334566" y="1988840"/>
          <a:ext cx="11521280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1253516">
                  <a:extLst>
                    <a:ext uri="{9D8B030D-6E8A-4147-A177-3AD203B41FA5}">
                      <a16:colId xmlns:a16="http://schemas.microsoft.com/office/drawing/2014/main" val="683714964"/>
                    </a:ext>
                  </a:extLst>
                </a:gridCol>
                <a:gridCol w="10267764">
                  <a:extLst>
                    <a:ext uri="{9D8B030D-6E8A-4147-A177-3AD203B41FA5}">
                      <a16:colId xmlns:a16="http://schemas.microsoft.com/office/drawing/2014/main" val="31693194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aunt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姑妈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姨妈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伯母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婶婶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舅妈　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tall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高的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cousin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表兄弟，表姐妹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堂兄弟，堂姐妹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short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矮的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uncle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叔叔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伯伯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舅舅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姑父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姨父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Mrs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用于女子的姓氏或姓名前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太太，夫人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1113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683040"/>
              </p:ext>
            </p:extLst>
          </p:nvPr>
        </p:nvGraphicFramePr>
        <p:xfrm>
          <a:off x="334566" y="1844824"/>
          <a:ext cx="11521280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1253516">
                  <a:extLst>
                    <a:ext uri="{9D8B030D-6E8A-4147-A177-3AD203B41FA5}">
                      <a16:colId xmlns:a16="http://schemas.microsoft.com/office/drawing/2014/main" val="1471166195"/>
                    </a:ext>
                  </a:extLst>
                </a:gridCol>
                <a:gridCol w="10267764">
                  <a:extLst>
                    <a:ext uri="{9D8B030D-6E8A-4147-A177-3AD203B41FA5}">
                      <a16:colId xmlns:a16="http://schemas.microsoft.com/office/drawing/2014/main" val="16504286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my cousin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我的表兄弟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表姐妹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堂兄弟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堂姐妹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your uncle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你的叔叔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伯伯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舅舅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姑父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姨父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my aunt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我的姑妈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姨妈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伯母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婶婶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舅妈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she’s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she is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她是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he’s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he is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他是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4448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230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721515"/>
              </p:ext>
            </p:extLst>
          </p:nvPr>
        </p:nvGraphicFramePr>
        <p:xfrm>
          <a:off x="334566" y="1484784"/>
          <a:ext cx="11521280" cy="2736304"/>
        </p:xfrm>
        <a:graphic>
          <a:graphicData uri="http://schemas.openxmlformats.org/drawingml/2006/table">
            <a:tbl>
              <a:tblPr firstRow="1" firstCol="1" bandRow="1"/>
              <a:tblGrid>
                <a:gridCol w="504056">
                  <a:extLst>
                    <a:ext uri="{9D8B030D-6E8A-4147-A177-3AD203B41FA5}">
                      <a16:colId xmlns:a16="http://schemas.microsoft.com/office/drawing/2014/main" val="2930913613"/>
                    </a:ext>
                  </a:extLst>
                </a:gridCol>
                <a:gridCol w="11017224">
                  <a:extLst>
                    <a:ext uri="{9D8B030D-6E8A-4147-A177-3AD203B41FA5}">
                      <a16:colId xmlns:a16="http://schemas.microsoft.com/office/drawing/2014/main" val="4175251967"/>
                    </a:ext>
                  </a:extLst>
                </a:gridCol>
              </a:tblGrid>
              <a:tr h="27363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She’s my aunt.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她是我的阿姨。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she’s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she is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的缩略形式，常用于口语。其他的缩略形式还有：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I’m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 am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　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he’s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he is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they’re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they are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that’s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that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is        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it’s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it is                    what’s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what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is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2520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510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291705"/>
              </p:ext>
            </p:extLst>
          </p:nvPr>
        </p:nvGraphicFramePr>
        <p:xfrm>
          <a:off x="334566" y="1412776"/>
          <a:ext cx="11521280" cy="3528392"/>
        </p:xfrm>
        <a:graphic>
          <a:graphicData uri="http://schemas.openxmlformats.org/drawingml/2006/table">
            <a:tbl>
              <a:tblPr firstRow="1" firstCol="1" bandRow="1"/>
              <a:tblGrid>
                <a:gridCol w="504056">
                  <a:extLst>
                    <a:ext uri="{9D8B030D-6E8A-4147-A177-3AD203B41FA5}">
                      <a16:colId xmlns:a16="http://schemas.microsoft.com/office/drawing/2014/main" val="2930913613"/>
                    </a:ext>
                  </a:extLst>
                </a:gridCol>
                <a:gridCol w="11017224">
                  <a:extLst>
                    <a:ext uri="{9D8B030D-6E8A-4147-A177-3AD203B41FA5}">
                      <a16:colId xmlns:a16="http://schemas.microsoft.com/office/drawing/2014/main" val="4175251967"/>
                    </a:ext>
                  </a:extLst>
                </a:gridCol>
              </a:tblGrid>
              <a:tr h="352839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 This is my cousin.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这是我的表妹。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此句型用来向他人介绍自己的家人。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3. He’s tall.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他个子高。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此句型用来描述人或物的某个特征。表示特征的词有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tall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short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cute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例句：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My cousin is short.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我的表弟个子矮。</a:t>
                      </a: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2520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250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55401"/>
              </p:ext>
            </p:extLst>
          </p:nvPr>
        </p:nvGraphicFramePr>
        <p:xfrm>
          <a:off x="334566" y="1740768"/>
          <a:ext cx="11521280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648072">
                  <a:extLst>
                    <a:ext uri="{9D8B030D-6E8A-4147-A177-3AD203B41FA5}">
                      <a16:colId xmlns:a16="http://schemas.microsoft.com/office/drawing/2014/main" val="3590239164"/>
                    </a:ext>
                  </a:extLst>
                </a:gridCol>
                <a:gridCol w="10873208">
                  <a:extLst>
                    <a:ext uri="{9D8B030D-6E8A-4147-A177-3AD203B41FA5}">
                      <a16:colId xmlns:a16="http://schemas.microsoft.com/office/drawing/2014/main" val="1777682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Miss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Mrs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的辨析：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Miss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小姐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，用于称呼未婚女性或年轻女性。在学校称呼未婚女教师，如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“Good morning, Miss Li.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早上好，李老师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Mrs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太太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夫人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，用来称呼已婚女性。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先生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，是对成年男性的尊称，无论对方是已婚还是未婚。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33736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496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选出与所介绍的人物相符的图片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4325" algn="l"/>
                <a:tab pos="4949825" algn="l"/>
                <a:tab pos="6638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B.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BS01.eps" descr="id:21474905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4508" y="917292"/>
            <a:ext cx="11177894" cy="639500"/>
          </a:xfrm>
          <a:prstGeom prst="rect">
            <a:avLst/>
          </a:prstGeom>
        </p:spPr>
      </p:pic>
      <p:pic>
        <p:nvPicPr>
          <p:cNvPr id="5" name="z1a.jpg" descr="id:21474905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852275" y="2499827"/>
            <a:ext cx="794659" cy="1433229"/>
          </a:xfrm>
          <a:prstGeom prst="rect">
            <a:avLst/>
          </a:prstGeom>
        </p:spPr>
      </p:pic>
      <p:pic>
        <p:nvPicPr>
          <p:cNvPr id="6" name="z1b.jpg" descr="id:214749054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231110" y="2492896"/>
            <a:ext cx="1070418" cy="1417546"/>
          </a:xfrm>
          <a:prstGeom prst="rect">
            <a:avLst/>
          </a:prstGeom>
        </p:spPr>
      </p:pic>
      <p:pic>
        <p:nvPicPr>
          <p:cNvPr id="7" name="z1c.jpg" descr="id:214749055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695395" y="2533161"/>
            <a:ext cx="1064107" cy="1326663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9026352" y="2908553"/>
            <a:ext cx="27574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 is my uncle.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10630" y="28529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360854" y="428432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24325" algn="l"/>
                <a:tab pos="4949825" algn="l"/>
                <a:tab pos="6638925" algn="l"/>
                <a:tab pos="68119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B. 		C.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6" name="z2a.jpg" descr="id:214749056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2710830" y="4147540"/>
            <a:ext cx="886949" cy="1369692"/>
          </a:xfrm>
          <a:prstGeom prst="rect">
            <a:avLst/>
          </a:prstGeom>
        </p:spPr>
      </p:pic>
      <p:pic>
        <p:nvPicPr>
          <p:cNvPr id="17" name="z2b.jpg" descr="id:2147490568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5376983" y="4149080"/>
            <a:ext cx="862239" cy="1692745"/>
          </a:xfrm>
          <a:prstGeom prst="rect">
            <a:avLst/>
          </a:prstGeom>
        </p:spPr>
      </p:pic>
      <p:pic>
        <p:nvPicPr>
          <p:cNvPr id="18" name="z2c.jpg" descr="id:2147490575;FounderCES"/>
          <p:cNvPicPr/>
          <p:nvPr/>
        </p:nvPicPr>
        <p:blipFill>
          <a:blip r:embed="rId8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35366" y="4221088"/>
            <a:ext cx="1614923" cy="1224136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9191550" y="4660074"/>
            <a:ext cx="27168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She’s my cousin.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70334" y="43996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25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544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76650" algn="l"/>
                <a:tab pos="4770438" algn="l"/>
                <a:tab pos="4949825" algn="l"/>
                <a:tab pos="6281738" algn="l"/>
                <a:tab pos="83708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B.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C.</a:t>
            </a:r>
          </a:p>
          <a:p>
            <a:pPr hangingPunct="0">
              <a:spcAft>
                <a:spcPts val="0"/>
              </a:spcAft>
              <a:tabLst>
                <a:tab pos="3676650" algn="l"/>
                <a:tab pos="4770438" algn="l"/>
                <a:tab pos="4949825" algn="l"/>
                <a:tab pos="6281738" algn="l"/>
                <a:tab pos="837088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76650" algn="l"/>
                <a:tab pos="4770438" algn="l"/>
                <a:tab pos="4949825" algn="l"/>
                <a:tab pos="6281738" algn="l"/>
                <a:tab pos="8370888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76650" algn="l"/>
                <a:tab pos="4770438" algn="l"/>
                <a:tab pos="4949825" algn="l"/>
                <a:tab pos="6281738" algn="l"/>
                <a:tab pos="83708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B.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z3a.jpg" descr="id:21474905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1340769"/>
            <a:ext cx="1010316" cy="1242788"/>
          </a:xfrm>
          <a:prstGeom prst="rect">
            <a:avLst/>
          </a:prstGeom>
        </p:spPr>
      </p:pic>
      <p:pic>
        <p:nvPicPr>
          <p:cNvPr id="4" name="z3b.jpg" descr="id:21474905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55046" y="1268761"/>
            <a:ext cx="1042267" cy="1242788"/>
          </a:xfrm>
          <a:prstGeom prst="rect">
            <a:avLst/>
          </a:prstGeom>
        </p:spPr>
      </p:pic>
      <p:pic>
        <p:nvPicPr>
          <p:cNvPr id="5" name="z3c.jpg" descr="id:214749059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247334" y="1340769"/>
            <a:ext cx="1109364" cy="1331828"/>
          </a:xfrm>
          <a:prstGeom prst="rect">
            <a:avLst/>
          </a:prstGeom>
        </p:spPr>
      </p:pic>
      <p:pic>
        <p:nvPicPr>
          <p:cNvPr id="6" name="z4a.jpg" descr="id:214749060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638822" y="3356992"/>
            <a:ext cx="1008112" cy="1242788"/>
          </a:xfrm>
          <a:prstGeom prst="rect">
            <a:avLst/>
          </a:prstGeom>
        </p:spPr>
      </p:pic>
      <p:pic>
        <p:nvPicPr>
          <p:cNvPr id="7" name="z4b.jpg" descr="id:2147490610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799062" y="3284984"/>
            <a:ext cx="1178885" cy="1242787"/>
          </a:xfrm>
          <a:prstGeom prst="rect">
            <a:avLst/>
          </a:prstGeom>
        </p:spPr>
      </p:pic>
      <p:pic>
        <p:nvPicPr>
          <p:cNvPr id="8" name="z4c.jpg" descr="id:2147490617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7247334" y="3299429"/>
            <a:ext cx="1118619" cy="123262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927348" y="1988840"/>
            <a:ext cx="2640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 is my aunt.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043985" y="3861048"/>
            <a:ext cx="2739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This is my mum.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00926" y="17170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00316" y="36553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64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7101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选出与所给单词属于同类的一项。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6888" algn="l"/>
                <a:tab pos="79819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uncle	A. cousin	B. Liu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Tao</a:t>
            </a:r>
          </a:p>
          <a:p>
            <a:pPr hangingPunct="0">
              <a:spcAft>
                <a:spcPts val="0"/>
              </a:spcAft>
              <a:tabLst>
                <a:tab pos="4306888" algn="l"/>
                <a:tab pos="7981950" algn="l"/>
              </a:tabLst>
            </a:pP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6888" algn="l"/>
                <a:tab pos="7981950" algn="l"/>
              </a:tabLst>
            </a:pPr>
            <a:endParaRPr lang="en-US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6888" algn="l"/>
                <a:tab pos="7981950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6888" algn="l"/>
                <a:tab pos="79819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cute	A. mum	B.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tall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78582" y="2068241"/>
            <a:ext cx="11485848" cy="1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uncle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叔叔；伯伯；舅舅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cousin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堂兄弟姐妹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表示亲属称谓；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 Tao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是人名，故选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50590" y="3933056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cute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可爱的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tall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高的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都是形容词；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是名词，故选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16288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0926" y="3375280"/>
            <a:ext cx="443826" cy="529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09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1021</Words>
  <Application>Microsoft Office PowerPoint</Application>
  <PresentationFormat>自定义</PresentationFormat>
  <Paragraphs>135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351</cp:revision>
  <dcterms:created xsi:type="dcterms:W3CDTF">2020-11-06T05:24:00Z</dcterms:created>
  <dcterms:modified xsi:type="dcterms:W3CDTF">2025-06-09T11:34:22Z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